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72" r:id="rId6"/>
    <p:sldId id="267" r:id="rId7"/>
    <p:sldId id="266" r:id="rId8"/>
    <p:sldId id="262" r:id="rId9"/>
    <p:sldId id="263" r:id="rId10"/>
    <p:sldId id="264" r:id="rId11"/>
    <p:sldId id="269" r:id="rId12"/>
    <p:sldId id="273" r:id="rId13"/>
    <p:sldId id="275" r:id="rId14"/>
    <p:sldId id="276" r:id="rId15"/>
    <p:sldId id="277" r:id="rId16"/>
    <p:sldId id="295" r:id="rId17"/>
    <p:sldId id="278" r:id="rId18"/>
    <p:sldId id="280" r:id="rId19"/>
    <p:sldId id="296" r:id="rId20"/>
    <p:sldId id="299" r:id="rId21"/>
    <p:sldId id="282" r:id="rId22"/>
    <p:sldId id="283" r:id="rId23"/>
    <p:sldId id="284" r:id="rId24"/>
    <p:sldId id="297" r:id="rId25"/>
    <p:sldId id="285" r:id="rId26"/>
    <p:sldId id="286" r:id="rId27"/>
    <p:sldId id="287" r:id="rId28"/>
    <p:sldId id="292" r:id="rId29"/>
    <p:sldId id="298" r:id="rId30"/>
    <p:sldId id="300" r:id="rId31"/>
    <p:sldId id="302" r:id="rId32"/>
    <p:sldId id="271" r:id="rId3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003399"/>
    <a:srgbClr val="008000"/>
    <a:srgbClr val="3333CC"/>
    <a:srgbClr val="0033CC"/>
    <a:srgbClr val="D4E2B8"/>
    <a:srgbClr val="BDD2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66" autoAdjust="0"/>
    <p:restoredTop sz="92240" autoAdjust="0"/>
  </p:normalViewPr>
  <p:slideViewPr>
    <p:cSldViewPr>
      <p:cViewPr>
        <p:scale>
          <a:sx n="100" d="100"/>
          <a:sy n="100" d="100"/>
        </p:scale>
        <p:origin x="-21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62C69637-C3D8-447A-9574-FDFB18811E54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7EC72CA2-F5A0-4155-BE24-179F308FB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0C55735E-CECE-4B41-9639-7BF1B90D5945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A0ECDF59-59D8-4248-A977-39C9F4EDA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7A70AE50-36FC-4966-8A25-C4830AB85360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229E0570-C122-4729-8DCA-193B007A1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FD58E6EB-8B82-4E8B-8445-37951E2A03D2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0373989E-AD02-46B9-B1CB-FD27F52BA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1676271A-EA6E-4C36-9521-FF124A237167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01464300-567A-443E-907D-152A68CEE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04040141-DDF3-43A7-A43C-839774EA8432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6F5ECED4-3471-4388-AFFA-53100C1EA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85488BCA-8EE1-440D-BF71-ACCAB4F28E30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E61188B5-8112-4DE6-A6C9-A93035894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C742C9E4-E7F1-4B57-8E83-5BD56818FCC6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4BB615EF-80E4-42B0-B4C4-9D72649B5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FF46A1F3-A4F5-454A-BCB6-975BB84A12B3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F7C1DCDC-43D0-4A2C-9FFB-224D5D89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0BCBDDCE-EBB3-4690-8E6E-54C0BB4B0759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1EC85910-4E12-4E8D-9FF2-E17418AE5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7C4122CE-77FE-44C4-A0BA-A75BCFBFF712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426D0063-3DA1-4492-BA34-0C1793B18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6"/>
          <p:cNvGrpSpPr>
            <a:grpSpLocks/>
          </p:cNvGrpSpPr>
          <p:nvPr/>
        </p:nvGrpSpPr>
        <p:grpSpPr bwMode="auto">
          <a:xfrm>
            <a:off x="1258888" y="1341438"/>
            <a:ext cx="7058025" cy="5278437"/>
            <a:chOff x="607488" y="1344094"/>
            <a:chExt cx="7925326" cy="5104790"/>
          </a:xfrm>
        </p:grpSpPr>
        <p:grpSp>
          <p:nvGrpSpPr>
            <p:cNvPr id="13318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393139"/>
              <a:chOff x="607288" y="-815361"/>
              <a:chExt cx="7925152" cy="549165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31244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ОТКРЫТЫЙ БЮДЖЕТ </a:t>
                </a:r>
              </a:p>
              <a:p>
                <a:pPr algn="ctr">
                  <a:defRPr/>
                </a:pP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для граждан на основании </a:t>
                </a:r>
              </a:p>
              <a:p>
                <a:pPr algn="ctr">
                  <a:defRPr/>
                </a:pP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проекта решения </a:t>
                </a:r>
              </a:p>
              <a:p>
                <a:pPr algn="ctr">
                  <a:defRPr/>
                </a:pP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  <a:cs typeface="Times New Roman" pitchFamily="18" charset="0"/>
                  </a:rPr>
                  <a:t>«</a:t>
                </a: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Об исполнении бюджета </a:t>
                </a:r>
              </a:p>
              <a:p>
                <a:pPr algn="ctr">
                  <a:defRPr/>
                </a:pP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Чагодощенского муниципального района за 2022 год</a:t>
                </a:r>
                <a:r>
                  <a:rPr lang="ru-RU" sz="2700" b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  <a:cs typeface="Times New Roman" pitchFamily="18" charset="0"/>
                  </a:rPr>
                  <a:t>»</a:t>
                </a:r>
                <a:endParaRPr lang="ru-RU" sz="2700" b="1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3321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984" y="4196423"/>
                <a:ext cx="3627460" cy="479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000" b="1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3319" name="TextBox 3"/>
            <p:cNvSpPr txBox="1">
              <a:spLocks noChangeArrowheads="1"/>
            </p:cNvSpPr>
            <p:nvPr/>
          </p:nvSpPr>
          <p:spPr bwMode="auto">
            <a:xfrm>
              <a:off x="2391845" y="6094236"/>
              <a:ext cx="206779" cy="35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800" b="1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5651500" y="5516563"/>
            <a:ext cx="3241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6666"/>
                </a:solidFill>
                <a:cs typeface="Times New Roman" pitchFamily="18" charset="0"/>
              </a:rPr>
              <a:t>Руководитель </a:t>
            </a:r>
          </a:p>
          <a:p>
            <a:r>
              <a:rPr lang="ru-RU" sz="1600" b="1">
                <a:solidFill>
                  <a:srgbClr val="006666"/>
                </a:solidFill>
                <a:cs typeface="Times New Roman" pitchFamily="18" charset="0"/>
              </a:rPr>
              <a:t>финансового управления района </a:t>
            </a:r>
          </a:p>
          <a:p>
            <a:r>
              <a:rPr lang="ru-RU" sz="1600" b="1">
                <a:solidFill>
                  <a:srgbClr val="006666"/>
                </a:solidFill>
                <a:cs typeface="Times New Roman" pitchFamily="18" charset="0"/>
              </a:rPr>
              <a:t>Киселёва А.М.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54450"/>
            <a:ext cx="460851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200x200_9439719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1685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chagod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0" y="476250"/>
            <a:ext cx="2247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6613"/>
            <a:ext cx="8964613" cy="865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Безвозмездные поступления 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за 2021-2022 гг. (тыс. руб.)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60575"/>
            <a:ext cx="8712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99" name="Group 447"/>
          <p:cNvGraphicFramePr>
            <a:graphicFrameLocks noGrp="1"/>
          </p:cNvGraphicFramePr>
          <p:nvPr/>
        </p:nvGraphicFramePr>
        <p:xfrm>
          <a:off x="142875" y="142875"/>
          <a:ext cx="8713788" cy="6391275"/>
        </p:xfrm>
        <a:graphic>
          <a:graphicData uri="http://schemas.openxmlformats.org/drawingml/2006/table">
            <a:tbl>
              <a:tblPr/>
              <a:tblGrid>
                <a:gridCol w="4325937"/>
                <a:gridCol w="1824038"/>
                <a:gridCol w="1447800"/>
                <a:gridCol w="1116012"/>
              </a:tblGrid>
              <a:tr h="139202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Расходы Чагодощенского муниципального района по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разделам бюджетной классификации за 2022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(тыс. рублей)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2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82 102,4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81 601,8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4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2 283,0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2 268,7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21 443,1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21 215,5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122 763,3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118 715,4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271 386,8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270 345,3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33 599,0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33 598,9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13 019,4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12 747,5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7 332,7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55 625,4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55 625,4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611 044,1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604 886,7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800" b="1" smtClean="0">
                <a:solidFill>
                  <a:srgbClr val="CCECFF"/>
                </a:solidFill>
                <a:latin typeface="Bookman Old Style" pitchFamily="18" charset="0"/>
              </a:rPr>
              <a:t>Расходы бюджета Чагодощенского муниципального района на </a:t>
            </a:r>
            <a:r>
              <a:rPr lang="ru-RU" sz="1800" b="1" smtClean="0">
                <a:solidFill>
                  <a:schemeClr val="accent1"/>
                </a:solidFill>
                <a:latin typeface="Bookman Old Style" pitchFamily="18" charset="0"/>
              </a:rPr>
              <a:t>общегосударственные вопросы за 2022 год (тыс.руб)</a:t>
            </a:r>
          </a:p>
        </p:txBody>
      </p:sp>
      <p:graphicFrame>
        <p:nvGraphicFramePr>
          <p:cNvPr id="56386" name="Group 1090"/>
          <p:cNvGraphicFramePr>
            <a:graphicFrameLocks noGrp="1"/>
          </p:cNvGraphicFramePr>
          <p:nvPr/>
        </p:nvGraphicFramePr>
        <p:xfrm>
          <a:off x="179388" y="981075"/>
          <a:ext cx="8785225" cy="5556250"/>
        </p:xfrm>
        <a:graphic>
          <a:graphicData uri="http://schemas.openxmlformats.org/drawingml/2006/table">
            <a:tbl>
              <a:tblPr/>
              <a:tblGrid>
                <a:gridCol w="5400675"/>
                <a:gridCol w="1223962"/>
                <a:gridCol w="1081088"/>
                <a:gridCol w="10795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62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органов местного самоуправления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40 032,3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39 619,2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16,9Осуществление полномочий по составлению (изменению)списков кандидатов в присяжные заседатели федеральных судов общей юрисдикции в РФ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"Содействие занятости населения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2018-2022 годы"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системы управления и распоряжения земельно-имущественным комплексом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2015-2017 годы и на период до 2022 года 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2 203,9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2 153,8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муниципального учреждения "Многофункциональный центр предоставления государственных и муниципальных услуг"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2015-2022 годы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22 141,3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22 141,3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сферы информационных технологий в администрации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2020 – 2025 годы»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Членский взнос в Ассоциацию "Совет муниципальных образований Вологодской области"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Членский взнос в Ассоциацию по улучшению состояния здоровья и качества жизни населения "Здоровые города, районы и поселки"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"Центр обеспечения"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15 008,1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14 996,3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Резервные фонды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82 102,4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81 601,8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Расходы бюджета Чагодощенского муниципального </a:t>
            </a:r>
            <a:r>
              <a:rPr lang="ru-RU" sz="2000" b="1" dirty="0" smtClean="0">
                <a:solidFill>
                  <a:schemeClr val="accent1"/>
                </a:solidFill>
                <a:latin typeface="Bookman Old Style" pitchFamily="18" charset="0"/>
              </a:rPr>
              <a:t>района на национальную безопасность и правоохранительную деятельность за 2022 год</a:t>
            </a:r>
          </a:p>
        </p:txBody>
      </p:sp>
      <p:graphicFrame>
        <p:nvGraphicFramePr>
          <p:cNvPr id="26785" name="Group 161"/>
          <p:cNvGraphicFramePr>
            <a:graphicFrameLocks noGrp="1"/>
          </p:cNvGraphicFramePr>
          <p:nvPr/>
        </p:nvGraphicFramePr>
        <p:xfrm>
          <a:off x="142875" y="1279525"/>
          <a:ext cx="8858250" cy="3878263"/>
        </p:xfrm>
        <a:graphic>
          <a:graphicData uri="http://schemas.openxmlformats.org/drawingml/2006/table">
            <a:tbl>
              <a:tblPr/>
              <a:tblGrid>
                <a:gridCol w="4572032"/>
                <a:gridCol w="1224252"/>
                <a:gridCol w="1798496"/>
                <a:gridCol w="1263532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бюджете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2022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профилактики правонарушений, безопасности населения Чагодощенского муниципального района на 2022-2026 годы"</a:t>
                      </a:r>
                      <a:endParaRPr kumimoji="0" lang="ru-RU" sz="12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Подпрограмма «Обеспечение безопасности проживания населения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Подпрограмма «Противодействие экстремизму и профилактика терроризма на территории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Единой дежурно-диспетчерской службы Чагодощенского муниципального района на 2021-2025 годы"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2 200,3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2 200,3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1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2 283,0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2 268,7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0"/>
          <p:cNvSpPr>
            <a:spLocks noGrp="1"/>
          </p:cNvSpPr>
          <p:nvPr>
            <p:ph type="title" idx="4294967295"/>
          </p:nvPr>
        </p:nvSpPr>
        <p:spPr bwMode="auto">
          <a:xfrm>
            <a:off x="250825" y="142875"/>
            <a:ext cx="8713788" cy="714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Расходы бюджета Чагодощенского муниципального района по отрасли «Национальная экономика» за 2022 год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857250"/>
          <a:ext cx="8715375" cy="5683250"/>
        </p:xfrm>
        <a:graphic>
          <a:graphicData uri="http://schemas.openxmlformats.org/drawingml/2006/table">
            <a:tbl>
              <a:tblPr/>
              <a:tblGrid>
                <a:gridCol w="4774083"/>
                <a:gridCol w="1217339"/>
                <a:gridCol w="1295255"/>
                <a:gridCol w="1428761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Наименование расходов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Утверждено в бюджете на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год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Исполнено  за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год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% исполнения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7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Транспортное обслуживание населения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2 455,7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2 455,7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«Развитие </a:t>
                      </a:r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сети автомобильных дорог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местного </a:t>
                      </a:r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значения на территории Чагодощенского муниципального района на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2022-2026 годы»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15 643,3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15 537,7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в том числе: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- приведение в нормативное состояние автомобильных дорог общего пользования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3 266,9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3 163,1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- осуществление дорожной деятельности в отношении автомобильных дорог общего пользования местного значения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8 009,5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8 007,7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- осуществление дорожной деятельности в отношении автомобильных дорог общего пользования местного значения для обеспечения подъездов к земельным участкам, предоставляемым отдельным категориям граждан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896,8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896,8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- осуществление  дорожной деятельности в отношении автомобильных дорог местного значения вне границ населенных пунктов в границах муниципального района</a:t>
                      </a:r>
                      <a:br>
                        <a:rPr lang="ru-RU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</a:br>
                      <a:endParaRPr lang="ru-RU" sz="9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1 292,5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1 292,4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- осуществление  дорожной деятельности в отношении автомобильных дорог общего пользования местного значения в границах сельских населенных </a:t>
                      </a:r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пунктов</a:t>
                      </a:r>
                      <a:endParaRPr lang="ru-RU" sz="9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2 177,6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2 177,6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3 344,1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3 222,1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96,4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Проведение комплексных кадастровых работ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302,0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302,0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Проведение конккурсов и празднование Дня работников сельского хозяйства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35,0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35,0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Развитие мобильной торговли в малонаселенных  и труднодоступных населенных пунктах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264,5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264,5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Проведение конкурса «Я – предприниматель» среди представителей малого и среднего предпринимательства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Обеспечение деятельности комитета по управлению муниципальным имуществом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2 742,6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2 620,6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21 443,1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21 215,5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/>
                      </a:endParaRP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468313" y="115888"/>
            <a:ext cx="8229600" cy="714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Расходы бюджета Чагодощенского муниципального района на жилищно-коммунальное хозяйство в 2022 году (тыс. руб.)</a:t>
            </a:r>
          </a:p>
        </p:txBody>
      </p:sp>
      <p:graphicFrame>
        <p:nvGraphicFramePr>
          <p:cNvPr id="30618" name="Group 922"/>
          <p:cNvGraphicFramePr>
            <a:graphicFrameLocks noGrp="1"/>
          </p:cNvGraphicFramePr>
          <p:nvPr/>
        </p:nvGraphicFramePr>
        <p:xfrm>
          <a:off x="250825" y="836613"/>
          <a:ext cx="8713788" cy="5616575"/>
        </p:xfrm>
        <a:graphic>
          <a:graphicData uri="http://schemas.openxmlformats.org/drawingml/2006/table">
            <a:tbl>
              <a:tblPr/>
              <a:tblGrid>
                <a:gridCol w="5483225"/>
                <a:gridCol w="1089071"/>
                <a:gridCol w="1090566"/>
                <a:gridCol w="1050925"/>
              </a:tblGrid>
              <a:tr h="6320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"Переселение граждан из аварийного жилищного фонда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2019-2025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100 839,8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96 888,8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8076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аварийного жилищного  в том числе переселению граждан из аварийного жилищного фонда, с учетом необходимости развития малоэтажного жилищного строительства за счет средств, поступивших от государственной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корпорации-Фонд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содействия реформированию жилищно-коммунального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70 332,9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66 488,9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20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фонда, с учетом необходимости развития малоэтажного жилищного строительства за счет средств областного бюджета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29 989,5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29 882,6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8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мероприятия по сносу расселенных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42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Выполнение части полномочий поселений в области жилищной политики (изъятие земельных участков для муниципальных нужд)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5742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"Модернизация объектов коммунальной инфраструктуры Чагодощенского муниципального района на 2022-2024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10 612,7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10 564,5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280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строительство и ремонт источников нецентрализовнного водоснабжения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проверка качества питьевой воды источников нецентрализованного водоснабжения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0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работы по дезинфекции колодцев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02" name="Group 482"/>
          <p:cNvGraphicFramePr>
            <a:graphicFrameLocks noGrp="1"/>
          </p:cNvGraphicFramePr>
          <p:nvPr/>
        </p:nvGraphicFramePr>
        <p:xfrm>
          <a:off x="323850" y="404813"/>
          <a:ext cx="8713788" cy="5924550"/>
        </p:xfrm>
        <a:graphic>
          <a:graphicData uri="http://schemas.openxmlformats.org/drawingml/2006/table">
            <a:tbl>
              <a:tblPr/>
              <a:tblGrid>
                <a:gridCol w="5286375"/>
                <a:gridCol w="1173163"/>
                <a:gridCol w="1108075"/>
                <a:gridCol w="114617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приобретение и установка котлов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приобретение и установка насосов, компрессоров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6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подготовка объектов теплоэнергетики к работе в осенне-зимний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ремонтные мероприятия на объектах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разработка проектно-сметной документации микрорайона Дачный в п. Чагода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4 482,5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4 482,5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субсидия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МУПу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на приобретение твердого топлива для обеспечения бесперебойного теплоснабжения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3 725,7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«Энергосбережение и повышение энергетической эффективности в Чагодощенском муниципальном районе на 2022-2024 годы»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(оснащение современными приборами учета коммунальных ресурсов и устройствами регулирования тепловой энергии, замена устаревших счетчиков на счетчики повышенного класса точности)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жилищно-коммунального хозяйства и благоустройства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8 960,8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8 912,1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реализация проекта "Народный бюджет"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8 603,7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8 555,0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Замена тепловой сети в п. Сазоново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"Формирование современной городской среды на 2018-2024 годы на территории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в муниципальном образовании п. Чагода"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дворовых и общественных территорий)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1 369,8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1 369,8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жилищно-коммунального хозяйства и благоустройства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мероприятия в сфере благоустройства территории поселений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122 763,3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118 715,4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8755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5364163" y="0"/>
            <a:ext cx="3671887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468313" y="765175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800" b="1" smtClean="0">
                <a:solidFill>
                  <a:schemeClr val="accent1"/>
                </a:solidFill>
                <a:latin typeface="Bookman Old Style" pitchFamily="18" charset="0"/>
              </a:rPr>
              <a:t>Расходы бюджета Чагодощенского муниципального района     на охрану окружающей среды в 2022 году (тыс. руб.)</a:t>
            </a:r>
          </a:p>
        </p:txBody>
      </p:sp>
      <p:graphicFrame>
        <p:nvGraphicFramePr>
          <p:cNvPr id="31943" name="Group 199"/>
          <p:cNvGraphicFramePr>
            <a:graphicFrameLocks noGrp="1"/>
          </p:cNvGraphicFramePr>
          <p:nvPr/>
        </p:nvGraphicFramePr>
        <p:xfrm>
          <a:off x="468313" y="1543050"/>
          <a:ext cx="8351837" cy="4478338"/>
        </p:xfrm>
        <a:graphic>
          <a:graphicData uri="http://schemas.openxmlformats.org/drawingml/2006/table">
            <a:tbl>
              <a:tblPr/>
              <a:tblGrid>
                <a:gridCol w="4608512"/>
                <a:gridCol w="1439863"/>
                <a:gridCol w="1100137"/>
                <a:gridCol w="1203325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среды, воспроизводство и рациональное использование природных ресурсов Чагодощенского муниципального района на 2022-2026 годы"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мероприятия по предотвращению загрязнения окружающей среды района отходами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мероприятия по экологическому образованию и просвещению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Осуществление отдельных государственных полномочий по предупреждению и ликвидации болезней животных, защите населения от болезней, общих для человека и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6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по разделу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468313" y="188913"/>
            <a:ext cx="8229600" cy="654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Расходы бюджета Чагодощенского </a:t>
            </a:r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муниципального района на отрасль "Образование" в 2022 году (тыс. руб.)</a:t>
            </a:r>
          </a:p>
        </p:txBody>
      </p:sp>
      <p:graphicFrame>
        <p:nvGraphicFramePr>
          <p:cNvPr id="33608" name="Group 840"/>
          <p:cNvGraphicFramePr>
            <a:graphicFrameLocks noGrp="1"/>
          </p:cNvGraphicFramePr>
          <p:nvPr/>
        </p:nvGraphicFramePr>
        <p:xfrm>
          <a:off x="179388" y="765175"/>
          <a:ext cx="8815387" cy="5561013"/>
        </p:xfrm>
        <a:graphic>
          <a:graphicData uri="http://schemas.openxmlformats.org/drawingml/2006/table">
            <a:tbl>
              <a:tblPr/>
              <a:tblGrid>
                <a:gridCol w="5537344"/>
                <a:gridCol w="1070445"/>
                <a:gridCol w="1161392"/>
                <a:gridCol w="1046210"/>
              </a:tblGrid>
              <a:tr h="5686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системы образования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2021-2025 годы" в т.ч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255 651,7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254 611,2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предоставление общедоступного, качественного бесплатного дошкольного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82 087,3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82 087,3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организация предоставления общедоступного и бесплатного начального общего, основного общего, среднего общего образования по программам общего образования в муниципальных образовательных организациях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121 331,6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121 329,4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организация горячего бесплатного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7 501,8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6 574,9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проведение мероприятий по обеспечению условий для организации питания обучающихся в муниципальных образовательных организациях (ремонт пищеблоков)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3 571,4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3 571,4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1 383,4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1 383,4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68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реализация  регионального проекта «Цифровая образовательная среда»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3 311,2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3 311,2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71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реализация регионального проекта «Патриотическое воспитание граждан Российской Федерации (Вологодская область)»: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обеспечение деятельности советников директора по воспитанию и взаимодействию с детскими общественными объединениями,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оснащение государственных и муниципальных общеобразовательных организаций государственными символами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200,6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200,6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4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строительство, реконструкция, капитальный ремонт и ремонт образовательных организаций (капитальный ремонт МБОУ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Сазоновской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СОШ)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5 229,0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5 229,0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вознаграждение за классное руководство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4 358,7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4 358,7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развитие дополнительного образования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5 464,3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5 464,3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632" name="Group 288"/>
          <p:cNvGraphicFramePr>
            <a:graphicFrameLocks noGrp="1"/>
          </p:cNvGraphicFramePr>
          <p:nvPr>
            <p:ph idx="4294967295"/>
          </p:nvPr>
        </p:nvGraphicFramePr>
        <p:xfrm>
          <a:off x="179388" y="1052513"/>
          <a:ext cx="8713787" cy="4254500"/>
        </p:xfrm>
        <a:graphic>
          <a:graphicData uri="http://schemas.openxmlformats.org/drawingml/2006/table">
            <a:tbl>
              <a:tblPr/>
              <a:tblGrid>
                <a:gridCol w="5256212"/>
                <a:gridCol w="1296988"/>
                <a:gridCol w="1158875"/>
                <a:gridCol w="1001712"/>
              </a:tblGrid>
              <a:tr h="2646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предоставление субсидий для обеспечения системы персонифицированного финансирования дополнительного образования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3 515,5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3 515,5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6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организация отдыха и оздоровления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обеспечение предоставления мер социальной поддержки отдельным категориям обучающихся  (проезд и одежда многодетным, льготное питание, дистанционное обучение, единовременные выплаты)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5 315,7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5 310,9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обеспечение питания обучающихся с ограниченными возможностями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формирование комплексной системы выявления, развития и поддержки одаренных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обеспечение функционирования организаций в сфере образования и организации школьных перевозок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7 356,9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7 356,9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обеспечение деятельности управления образования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3 313,2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3 226,9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«Сохранение и развитие культурного потенциала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Чагодощенского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на 2019-2023 годы»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Развитие дополнительного образования в сфере культуры и искусства (МБУДО «ЧДШИ»)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14 807,1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14 807,1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"Реализация молодежной политики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муниципальном районе на 2019-2021 годы"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профессиональное и личностное развитие, повышение социальной активности и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культурного уровня молодежи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уровня патриотического воспитания граждан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807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5357813" y="142875"/>
            <a:ext cx="3671887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smtClean="0">
                <a:solidFill>
                  <a:schemeClr val="bg1"/>
                </a:solidFill>
                <a:latin typeface="Bookman Old Style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/>
          </p:cNvSpPr>
          <p:nvPr/>
        </p:nvSpPr>
        <p:spPr bwMode="auto">
          <a:xfrm>
            <a:off x="323850" y="1700213"/>
            <a:ext cx="84963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 b="1">
                <a:solidFill>
                  <a:schemeClr val="folHlink"/>
                </a:solidFill>
                <a:cs typeface="Times New Roman" pitchFamily="18" charset="0"/>
              </a:rPr>
              <a:t>БЮДЖЕТ</a:t>
            </a: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(от старонормандского </a:t>
            </a:r>
            <a:r>
              <a:rPr lang="en-US" sz="2000">
                <a:solidFill>
                  <a:schemeClr val="folHlink"/>
                </a:solidFill>
                <a:cs typeface="Times New Roman" pitchFamily="18" charset="0"/>
              </a:rPr>
              <a:t>bougette </a:t>
            </a:r>
            <a:r>
              <a:rPr lang="ru-RU" sz="200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кошелёк, сумка, мешок с деньгами)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endParaRPr lang="ru-RU" sz="2000" b="1">
              <a:solidFill>
                <a:schemeClr val="folHlink"/>
              </a:solidFill>
              <a:cs typeface="Times New Roman" pitchFamily="18" charset="0"/>
            </a:endParaRP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endParaRPr lang="ru-RU" sz="2000" b="1">
              <a:solidFill>
                <a:schemeClr val="folHlink"/>
              </a:solidFill>
              <a:cs typeface="Times New Roman" pitchFamily="18" charset="0"/>
            </a:endParaRP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 b="1">
                <a:solidFill>
                  <a:schemeClr val="folHlink"/>
                </a:solidFill>
                <a:cs typeface="Times New Roman" pitchFamily="18" charset="0"/>
              </a:rPr>
              <a:t>БЮДЖЕТ ДЛЯ ГРАЖДАН</a:t>
            </a: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это документ (аналитический материал), разрабатываемый и публикуемый в открытом доступе,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     предназначенный для жителей, не обладающих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     специальными знаниями в сфере бюджетного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     законодательства, который в доступной форме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     знакомит с основными целями и приоритетными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     направлениями, с характеристиками бюджета и </a:t>
            </a:r>
          </a:p>
          <a:p>
            <a:pPr marL="396875" indent="-396875" algn="just" defTabSz="912813" eaLnBrk="0" hangingPunct="0">
              <a:lnSpc>
                <a:spcPct val="80000"/>
              </a:lnSpc>
              <a:spcBef>
                <a:spcPct val="20000"/>
              </a:spcBef>
              <a:buClr>
                <a:srgbClr val="90C6F6"/>
              </a:buClr>
              <a:buFont typeface="Arial" charset="0"/>
              <a:buNone/>
            </a:pPr>
            <a:r>
              <a:rPr lang="ru-RU" sz="2000">
                <a:solidFill>
                  <a:schemeClr val="folHlink"/>
                </a:solidFill>
                <a:cs typeface="Times New Roman" pitchFamily="18" charset="0"/>
              </a:rPr>
              <a:t>      результатами его исполнения.</a:t>
            </a:r>
            <a:r>
              <a:rPr lang="ru-RU" sz="2000" b="1">
                <a:solidFill>
                  <a:schemeClr val="folHlink"/>
                </a:solidFill>
              </a:rPr>
              <a:t> </a:t>
            </a:r>
            <a:r>
              <a:rPr lang="ru-RU" sz="1800">
                <a:solidFill>
                  <a:schemeClr val="folHlink"/>
                </a:solidFill>
              </a:rPr>
              <a:t>        </a:t>
            </a: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403350" y="765175"/>
            <a:ext cx="619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folHlink"/>
                </a:solidFill>
                <a:cs typeface="Times New Roman" pitchFamily="18" charset="0"/>
              </a:rPr>
              <a:t>Что такое БЮДЖЕТ</a:t>
            </a:r>
            <a:r>
              <a:rPr lang="ru-RU" sz="3200">
                <a:solidFill>
                  <a:schemeClr val="folHlink"/>
                </a:solidFill>
                <a:cs typeface="Times New Roman" pitchFamily="18" charset="0"/>
              </a:rPr>
              <a:t>?</a:t>
            </a:r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57563"/>
            <a:ext cx="323056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412875"/>
          <a:ext cx="8713787" cy="3040063"/>
        </p:xfrm>
        <a:graphic>
          <a:graphicData uri="http://schemas.openxmlformats.org/drawingml/2006/table">
            <a:tbl>
              <a:tblPr/>
              <a:tblGrid>
                <a:gridCol w="5256212"/>
                <a:gridCol w="1296988"/>
                <a:gridCol w="1158875"/>
                <a:gridCol w="10017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«Обеспечение безопасности жизнедеятельности населения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Чагодощенского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на 2015-2023 годы» (безопасность дорожного движения, обеспечение деятельности ЮИДД)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эффективности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2017-2021 годы"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кадрового потенциала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 на 2019-2025 годы"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выплата единовременного пособия молодым специалистам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выплата денежной компенсации на оплату расходов по найму (поднайму) жилых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помещений специалистам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выплата стипендий студентам, обучающимся по очной форме обучения в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государственных  образовательных учреждениях по образовательным программам высшего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педагогического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271 386,8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270 345,3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2811" name="Прямоугольник 2"/>
          <p:cNvSpPr>
            <a:spLocks noChangeArrowheads="1"/>
          </p:cNvSpPr>
          <p:nvPr/>
        </p:nvSpPr>
        <p:spPr bwMode="auto">
          <a:xfrm>
            <a:off x="5940425" y="404813"/>
            <a:ext cx="224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Bookman Old Style" pitchFamily="18" charset="0"/>
              </a:rPr>
              <a:t>Продолжение таблицы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0"/>
          <p:cNvSpPr>
            <a:spLocks noGrp="1"/>
          </p:cNvSpPr>
          <p:nvPr>
            <p:ph type="title" idx="4294967295"/>
          </p:nvPr>
        </p:nvSpPr>
        <p:spPr bwMode="auto">
          <a:xfrm>
            <a:off x="468313" y="765175"/>
            <a:ext cx="8434387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800" b="1" smtClean="0">
                <a:solidFill>
                  <a:schemeClr val="accent1"/>
                </a:solidFill>
                <a:latin typeface="Bookman Old Style" pitchFamily="18" charset="0"/>
              </a:rPr>
              <a:t>Расходы бюджета Чагодощенского муниципального района на культуру и кинематографию в 2022 году (тыс. руб.)</a:t>
            </a:r>
          </a:p>
        </p:txBody>
      </p:sp>
      <p:graphicFrame>
        <p:nvGraphicFramePr>
          <p:cNvPr id="34103" name="Group 311"/>
          <p:cNvGraphicFramePr>
            <a:graphicFrameLocks noGrp="1"/>
          </p:cNvGraphicFramePr>
          <p:nvPr/>
        </p:nvGraphicFramePr>
        <p:xfrm>
          <a:off x="250825" y="1484313"/>
          <a:ext cx="8569325" cy="4375150"/>
        </p:xfrm>
        <a:graphic>
          <a:graphicData uri="http://schemas.openxmlformats.org/drawingml/2006/table">
            <a:tbl>
              <a:tblPr/>
              <a:tblGrid>
                <a:gridCol w="5040312"/>
                <a:gridCol w="1368425"/>
                <a:gridCol w="1081088"/>
                <a:gridCol w="10795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 и развитие культурного потенциала Чагодощенского муниципального района на 2019-2024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33 549,0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33 548,9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13 179,1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13 179,1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Комплектование книжных фондов муниципальных общедоступных библиотек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развития и укрепления материально-технической базы сельских библиотек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1 429,7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1 429,7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 культуры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9 999,5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9 999,5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культурно-массовых мероприятий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Музеи и постоянные выставки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7 639,7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7 639,7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3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молодежной политики 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2019-2022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33 599,0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33 598,0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468313" y="765175"/>
            <a:ext cx="8229600" cy="865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solidFill>
                  <a:schemeClr val="accent1"/>
                </a:solidFill>
                <a:latin typeface="Bookman Old Style" pitchFamily="18" charset="0"/>
              </a:rPr>
              <a:t>Расходы бюджета Чагодощенского муниципального района на здравоохранение за 2022 год (тыс.руб.)</a:t>
            </a:r>
          </a:p>
        </p:txBody>
      </p:sp>
      <p:graphicFrame>
        <p:nvGraphicFramePr>
          <p:cNvPr id="35433" name="Group 617"/>
          <p:cNvGraphicFramePr>
            <a:graphicFrameLocks noGrp="1"/>
          </p:cNvGraphicFramePr>
          <p:nvPr/>
        </p:nvGraphicFramePr>
        <p:xfrm>
          <a:off x="179388" y="1773238"/>
          <a:ext cx="8713787" cy="4081462"/>
        </p:xfrm>
        <a:graphic>
          <a:graphicData uri="http://schemas.openxmlformats.org/drawingml/2006/table">
            <a:tbl>
              <a:tblPr/>
              <a:tblGrid>
                <a:gridCol w="5256212"/>
                <a:gridCol w="1368425"/>
                <a:gridCol w="1081088"/>
                <a:gridCol w="10080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отлову и содержанию безнадзорных животных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кадрового потенциала в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районе на 2019-2025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1 044,0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1 044,0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молодым специалистам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денежной компенсации на оплату расходов по найму (поднайму) жилых помещений  специалистам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стипендий студентам, обучающимся по очной форме обучения в государственных образовательных профессиональных медицинских учреждениях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«Снижение заболеваемости ВИЧ-инфекцией на территории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Чагодощенского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на 2020-2025 годы»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611188" y="428625"/>
            <a:ext cx="8229600" cy="714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Расходы бюджета Чагодощенского муниципального района на </a:t>
            </a:r>
            <a:r>
              <a:rPr lang="ru-RU" sz="1800" b="1" dirty="0" smtClean="0">
                <a:solidFill>
                  <a:schemeClr val="accent1"/>
                </a:solidFill>
                <a:latin typeface="Bookman Old Style" pitchFamily="18" charset="0"/>
              </a:rPr>
              <a:t>социальное обеспечение за 2022 год (тыс. руб.)</a:t>
            </a:r>
          </a:p>
        </p:txBody>
      </p:sp>
      <p:graphicFrame>
        <p:nvGraphicFramePr>
          <p:cNvPr id="59582" name="Group 1214"/>
          <p:cNvGraphicFramePr>
            <a:graphicFrameLocks noGrp="1"/>
          </p:cNvGraphicFramePr>
          <p:nvPr/>
        </p:nvGraphicFramePr>
        <p:xfrm>
          <a:off x="214313" y="1071563"/>
          <a:ext cx="8786812" cy="5259387"/>
        </p:xfrm>
        <a:graphic>
          <a:graphicData uri="http://schemas.openxmlformats.org/drawingml/2006/table">
            <a:tbl>
              <a:tblPr/>
              <a:tblGrid>
                <a:gridCol w="5663663"/>
                <a:gridCol w="1307862"/>
                <a:gridCol w="944478"/>
                <a:gridCol w="870840"/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2020-2025 годы"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7 217,9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6 946,0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Доплаты к пенсиям муниципальных служащих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1 462,1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1 378,2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 социальной поддержки отдельных категорий граждан, проживающих и работающих в сельской местности, рабочих поселках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поселках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типа) в соответствии с решением Представительного Собрания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от 05.07.2010 года № 49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2 785,3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2 785,2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выплаты лицам, удостоенным звания "Почетный гражданин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жильем отдельных категорий граждан (ветераны и инвалиды)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2 212,3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2 024,6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мероприятий по культурному обслуживанию (подпрограмма «Забота»)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Финансовая поддержка общественных организаций ветеранов и инвалидов на осуществление уставной деятельности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«Совершенствование системы управления и распоряжения земельно-имущественным комплексом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2015-2017 годы и на период до 2022 года»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Единовременная денежная выплата взамен предоставления земельного участка гражданам, имеющим трех и более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жильем молодых семей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2016-2018 годы и на период до 2022 года"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выплат молодым семьям-участникам основного мероприятия "Обеспечение жильем молодых семей" государственной программы РФ "Обеспечение доступным и комфортным жильем и коммунальными услугами граждан РФ"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98" name="Group 182"/>
          <p:cNvGraphicFramePr>
            <a:graphicFrameLocks noGrp="1"/>
          </p:cNvGraphicFramePr>
          <p:nvPr>
            <p:ph idx="4294967295"/>
          </p:nvPr>
        </p:nvGraphicFramePr>
        <p:xfrm>
          <a:off x="285750" y="2357438"/>
          <a:ext cx="8678863" cy="1219200"/>
        </p:xfrm>
        <a:graphic>
          <a:graphicData uri="http://schemas.openxmlformats.org/drawingml/2006/table">
            <a:tbl>
              <a:tblPr/>
              <a:tblGrid>
                <a:gridCol w="5786460"/>
                <a:gridCol w="1157611"/>
                <a:gridCol w="1084264"/>
                <a:gridCol w="650558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системы образования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2021-2025 годы"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1 615,0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1 615,0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15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компенсации, выплачиваемой родителям (законным представителям) детей,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посещающих муниципальные и частные образовательные организации, реализующие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программы дошкольного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1 615,0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1 615,0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13 019,4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12 747,5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6887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5795963" y="1052513"/>
            <a:ext cx="3671887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smtClean="0">
                <a:solidFill>
                  <a:srgbClr val="984807"/>
                </a:solidFill>
                <a:latin typeface="Bookman Old Style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8"/>
          <p:cNvSpPr>
            <a:spLocks noGrp="1"/>
          </p:cNvSpPr>
          <p:nvPr>
            <p:ph type="title" idx="4294967295"/>
          </p:nvPr>
        </p:nvSpPr>
        <p:spPr bwMode="auto">
          <a:xfrm>
            <a:off x="0" y="765175"/>
            <a:ext cx="8785225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solidFill>
                  <a:schemeClr val="accent1"/>
                </a:solidFill>
                <a:latin typeface="Bookman Old Style" pitchFamily="18" charset="0"/>
              </a:rPr>
              <a:t>Расходы бюджета Чагодощенского муниципального района на физическую культуру и спорт за 2022 год (тыс. руб.)</a:t>
            </a:r>
          </a:p>
        </p:txBody>
      </p:sp>
      <p:graphicFrame>
        <p:nvGraphicFramePr>
          <p:cNvPr id="37031" name="Group 167"/>
          <p:cNvGraphicFramePr>
            <a:graphicFrameLocks noGrp="1"/>
          </p:cNvGraphicFramePr>
          <p:nvPr/>
        </p:nvGraphicFramePr>
        <p:xfrm>
          <a:off x="395288" y="1773238"/>
          <a:ext cx="8351837" cy="3362325"/>
        </p:xfrm>
        <a:graphic>
          <a:graphicData uri="http://schemas.openxmlformats.org/drawingml/2006/table">
            <a:tbl>
              <a:tblPr/>
              <a:tblGrid>
                <a:gridCol w="4319588"/>
                <a:gridCol w="1512887"/>
                <a:gridCol w="1368425"/>
                <a:gridCol w="1150938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Чагодощенском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2020-2025 годы"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Спортивно-массовые мероприятия, физкультурно-спортивные праздники, участие в областных соревнованиях, районные и городские соревнования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97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на территории муниципального образования по месту жительства и (или) по месту отдыха организованных занятий граждан физической культурой (проект «Народный тренер»)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муниципальных учреждений (МБУ «Дворец спорта»)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6 365,4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6 365,4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250825" y="692150"/>
            <a:ext cx="8893175" cy="70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solidFill>
                  <a:schemeClr val="accent1"/>
                </a:solidFill>
                <a:latin typeface="Bookman Old Style" pitchFamily="18" charset="0"/>
              </a:rPr>
              <a:t>Межбюджетные трансферты, передаваемые с уровня района на уровень сельских поселений в 2022 году (тыс. руб.)</a:t>
            </a:r>
          </a:p>
        </p:txBody>
      </p:sp>
      <p:graphicFrame>
        <p:nvGraphicFramePr>
          <p:cNvPr id="38081" name="Group 193"/>
          <p:cNvGraphicFramePr>
            <a:graphicFrameLocks noGrp="1"/>
          </p:cNvGraphicFramePr>
          <p:nvPr/>
        </p:nvGraphicFramePr>
        <p:xfrm>
          <a:off x="323850" y="1557338"/>
          <a:ext cx="8496300" cy="4635500"/>
        </p:xfrm>
        <a:graphic>
          <a:graphicData uri="http://schemas.openxmlformats.org/drawingml/2006/table">
            <a:tbl>
              <a:tblPr/>
              <a:tblGrid>
                <a:gridCol w="4802188"/>
                <a:gridCol w="1403350"/>
                <a:gridCol w="1211262"/>
                <a:gridCol w="107950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55 625,4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55 625,4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поселений за счет средств бюджета района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20 215,2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20 215,2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 за счет субвенции из областного бюджета на осуществление отдельных государственных полномочий по расчету и предоставлению дотаций на выравнивание бюджетной обеспеченности поселений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2 635,2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2 635,2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мер по обеспечению сбалансированности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24 717,6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24 717,6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обеспеченности муниципальных образований по реализации расходных обязательств в части обеспечения выплаты заработной платы работникам бюджетной сферы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8 057,4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8 057,4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468313" y="692150"/>
            <a:ext cx="8464550" cy="1000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800" b="1" smtClean="0">
                <a:solidFill>
                  <a:schemeClr val="accent1"/>
                </a:solidFill>
                <a:latin typeface="Bookman Old Style" pitchFamily="18" charset="0"/>
              </a:rPr>
              <a:t>Сведения о расходах  бюджета  Чагодощенского муниципального района по муниципальным  программам </a:t>
            </a:r>
            <a:br>
              <a:rPr lang="ru-RU" sz="1800" b="1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latin typeface="Bookman Old Style" pitchFamily="18" charset="0"/>
              </a:rPr>
              <a:t>за 2022 год (тыс. руб.)</a:t>
            </a:r>
          </a:p>
        </p:txBody>
      </p:sp>
      <p:graphicFrame>
        <p:nvGraphicFramePr>
          <p:cNvPr id="39733" name="Group 821"/>
          <p:cNvGraphicFramePr>
            <a:graphicFrameLocks noGrp="1"/>
          </p:cNvGraphicFramePr>
          <p:nvPr/>
        </p:nvGraphicFramePr>
        <p:xfrm>
          <a:off x="250825" y="1700213"/>
          <a:ext cx="8613775" cy="4589462"/>
        </p:xfrm>
        <a:graphic>
          <a:graphicData uri="http://schemas.openxmlformats.org/drawingml/2006/table">
            <a:tbl>
              <a:tblPr/>
              <a:tblGrid>
                <a:gridCol w="5184775"/>
                <a:gridCol w="1296988"/>
                <a:gridCol w="1152525"/>
                <a:gridCol w="979487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в бюджете на 2022 год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611 044,1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604 886,7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расходы по муниципальным программам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589 433,1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583 392,2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общему объёму расходов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«Содействие занятости населения Чагодощенского муниципального района на 2018-2025 годы»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из аварийного жилищного фонда в Чагодощенском муниципальном районе на 2019-2025 годы»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100 839,7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96 888,8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«Сохранение и развитие культурного потенциала Чагодощенского муниципального района на 2019-2024 годы»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48 356,1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48 356,0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 2018-2024 годы на территории Чагодощенского муниципального района в муниципальном образовании п. Чагода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1 369,8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1 369,8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кадрового потенциала в  Чагодощенском районе на 2019-2025 годы»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1 293,9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1 286,3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Снижение заболеваемости ВИЧ-инфекцией на территории Чагодощенского муниципального района на 2020-2025 годы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Социальная поддержка граждан Чагодощенского муниципального района на 2020-2025 годы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7 217,9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6 946,0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малого и среднего предпринимательства в Чагодощенском муниципальном районе на 2020-2025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264 ,5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6715125" y="0"/>
            <a:ext cx="2252663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smtClean="0">
                <a:solidFill>
                  <a:schemeClr val="bg1"/>
                </a:solidFill>
                <a:latin typeface="Bookman Old Style" pitchFamily="18" charset="0"/>
              </a:rPr>
              <a:t>Продолжение таблицы</a:t>
            </a:r>
          </a:p>
        </p:txBody>
      </p:sp>
      <p:graphicFrame>
        <p:nvGraphicFramePr>
          <p:cNvPr id="40408" name="Group 472"/>
          <p:cNvGraphicFramePr>
            <a:graphicFrameLocks noGrp="1"/>
          </p:cNvGraphicFramePr>
          <p:nvPr/>
        </p:nvGraphicFramePr>
        <p:xfrm>
          <a:off x="214313" y="357188"/>
          <a:ext cx="8785225" cy="6072187"/>
        </p:xfrm>
        <a:graphic>
          <a:graphicData uri="http://schemas.openxmlformats.org/drawingml/2006/table">
            <a:tbl>
              <a:tblPr/>
              <a:tblGrid>
                <a:gridCol w="5184775"/>
                <a:gridCol w="1439862"/>
                <a:gridCol w="1152525"/>
                <a:gridCol w="1008063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«Комплексное развитие сельских территорий Чагодощенского муниципального района Вологодской области на 2020-2025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«Развитие сферы информационных технологий в администрации Чагодощенского муниципального района на 2020-2025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физической культуры и спорта в Чагодощенском муниципальном районе на 2020-2025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7 319,4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«Управление муниципальными финансами Чагодощенского муниципального района на 2021-2025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66 032,3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65 999,3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учреждения "Многофункциональный центр предоставления государственных и муниципальных услуг» Чагодощенского муниципального района на 2021-2025 годы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22 141,3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22 141,3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Единой дежурно-диспетчерской службы Чагодощенского муниципального района" на 2021-2025 годы»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2 200,3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2 200,3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"Реализация молодежной политики в Чагодощенском муниципальном районе на 2021-2024 годы»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«Совершенствование муниципального управления в Чагодощенском муниципальном районе на 2021-2025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37 889,6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37 547,9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«Развитие системы управления образования Чагодощенского муниципального района на 2021-2025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257 266,7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256 226,2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«Совершенствование системы управления и распоряжения земельно-имущественным комплексом Чагодощенского муниципального района на 2022-2026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8 320,7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8 148,6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в Чагодощенском муниципальном районе на 2016-2018 годы и на период до 2022 года»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«» «Модернизация объектов коммунальной инфраструктуры Чагодощенского муниципального района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10 612,7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10 564,5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«Обеспечение профилактики правонарушений, безопасности населения и территории Чагодощенского муниципального района на 2022-2026 годах»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программа«» «Энергосбережение и повышение энергетической эффективности в Чагодощенском муниципальном районе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«Охрана окружающей среды, воспроизводство и рациональное использование природных ресурсов Чагодощенского муниципального района на 2022-2026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«Развитие сети автомобильных дорог местного значения на территории Чагодощенского муниципального района на 2022-2026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15 643,3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15 537,7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на реализацию 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1987160"/>
                <a:gridCol w="1217404"/>
                <a:gridCol w="1217404"/>
                <a:gridCol w="11930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федерального  проекта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2022 год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Национальный проект «Образование»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«Успех каждого ребенка»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1 383,4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1 383,4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«Цифровая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образовательная среда»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3 311,2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3 311,2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Патриотическое воспитание граждан Российской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Федерации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631,9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«Обеспечение устойчивого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сокращения непригодного для проживания жилищного фонда»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100 322,3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96 371,5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/>
          </p:cNvSpPr>
          <p:nvPr/>
        </p:nvSpPr>
        <p:spPr bwMode="auto">
          <a:xfrm>
            <a:off x="179388" y="836613"/>
            <a:ext cx="39608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6875" indent="-396875" algn="ctr" defTabSz="912813" eaLnBrk="0" hangingPunct="0">
              <a:buFont typeface="Arial" charset="0"/>
              <a:buNone/>
            </a:pPr>
            <a:r>
              <a:rPr lang="ru-RU" sz="1800" i="1">
                <a:solidFill>
                  <a:schemeClr val="tx2"/>
                </a:solidFill>
              </a:rPr>
              <a:t>Поступающие в бюджет </a:t>
            </a:r>
          </a:p>
          <a:p>
            <a:pPr marL="396875" indent="-396875" algn="ctr" defTabSz="912813" eaLnBrk="0" hangingPunct="0">
              <a:buFont typeface="Arial" charset="0"/>
              <a:buNone/>
            </a:pPr>
            <a:r>
              <a:rPr lang="ru-RU" sz="1800" i="1">
                <a:solidFill>
                  <a:schemeClr val="tx2"/>
                </a:solidFill>
              </a:rPr>
              <a:t>денежные средства –</a:t>
            </a:r>
          </a:p>
          <a:p>
            <a:pPr marL="396875" indent="-396875" algn="ctr" defTabSz="912813" eaLnBrk="0" hangingPunct="0">
              <a:buFont typeface="Arial" charset="0"/>
              <a:buNone/>
            </a:pPr>
            <a:r>
              <a:rPr lang="ru-RU" sz="1800" b="1" i="1">
                <a:solidFill>
                  <a:schemeClr val="tx2"/>
                </a:solidFill>
              </a:rPr>
              <a:t>ДОХОДЫ БЮДЖЕТА</a:t>
            </a:r>
            <a:endParaRPr lang="ru-RU" sz="1800" b="1" i="1"/>
          </a:p>
        </p:txBody>
      </p:sp>
      <p:pic>
        <p:nvPicPr>
          <p:cNvPr id="15362" name="Picture 5" descr="до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208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расх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00213"/>
            <a:ext cx="19446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/>
          </p:cNvSpPr>
          <p:nvPr/>
        </p:nvSpPr>
        <p:spPr bwMode="auto">
          <a:xfrm>
            <a:off x="4859338" y="836613"/>
            <a:ext cx="4033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6875" indent="-396875" algn="ctr" defTabSz="912813" eaLnBrk="0" hangingPunct="0">
              <a:buFont typeface="Arial" charset="0"/>
              <a:buNone/>
            </a:pPr>
            <a:r>
              <a:rPr lang="ru-RU" sz="1800" i="1">
                <a:solidFill>
                  <a:schemeClr val="tx2"/>
                </a:solidFill>
              </a:rPr>
              <a:t>Выплачиваемые из бюджета</a:t>
            </a:r>
          </a:p>
          <a:p>
            <a:pPr marL="396875" indent="-396875" algn="ctr" defTabSz="912813" eaLnBrk="0" hangingPunct="0">
              <a:buFont typeface="Arial" charset="0"/>
              <a:buNone/>
            </a:pPr>
            <a:r>
              <a:rPr lang="ru-RU" sz="1800" i="1">
                <a:solidFill>
                  <a:schemeClr val="tx2"/>
                </a:solidFill>
              </a:rPr>
              <a:t>денежные средства –</a:t>
            </a:r>
          </a:p>
          <a:p>
            <a:pPr marL="396875" indent="-396875" algn="ctr" defTabSz="912813" eaLnBrk="0" hangingPunct="0">
              <a:buFont typeface="Arial" charset="0"/>
              <a:buNone/>
            </a:pPr>
            <a:r>
              <a:rPr lang="ru-RU" sz="1800" b="1" i="1">
                <a:solidFill>
                  <a:schemeClr val="tx2"/>
                </a:solidFill>
              </a:rPr>
              <a:t>РАСХОДЫ  БЮДЖЕТА</a:t>
            </a:r>
          </a:p>
        </p:txBody>
      </p:sp>
      <p:sp>
        <p:nvSpPr>
          <p:cNvPr id="14345" name="Rectangle 3"/>
          <p:cNvSpPr>
            <a:spLocks/>
          </p:cNvSpPr>
          <p:nvPr/>
        </p:nvSpPr>
        <p:spPr bwMode="auto">
          <a:xfrm>
            <a:off x="179388" y="4149725"/>
            <a:ext cx="87137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defTabSz="912813" eaLnBrk="0" hangingPunct="0">
              <a:buFont typeface="Arial" charset="0"/>
              <a:buNone/>
            </a:pPr>
            <a:r>
              <a:rPr lang="ru-RU" sz="1800" b="1">
                <a:solidFill>
                  <a:schemeClr val="tx2"/>
                </a:solidFill>
              </a:rPr>
              <a:t>Сбалансированность бюджета</a:t>
            </a:r>
            <a:r>
              <a:rPr lang="ru-RU" sz="1800">
                <a:solidFill>
                  <a:schemeClr val="tx2"/>
                </a:solidFill>
              </a:rPr>
              <a:t> – основополагающий принцип формирования и исполнения бюджета. Он заключается в том что объем расходов должен соответствовать объему доходов.</a:t>
            </a: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800">
              <a:solidFill>
                <a:schemeClr val="tx2"/>
              </a:solidFill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tx2"/>
                </a:solidFill>
              </a:rPr>
              <a:t>Если  расходы  бюджета  превышают  доходы, то бюджет формируется с </a:t>
            </a:r>
            <a:r>
              <a:rPr lang="ru-RU" sz="1800" b="1">
                <a:solidFill>
                  <a:schemeClr val="tx2"/>
                </a:solidFill>
              </a:rPr>
              <a:t>ДЕФИЦИТ</a:t>
            </a:r>
            <a:r>
              <a:rPr lang="ru-RU" sz="1800">
                <a:solidFill>
                  <a:schemeClr val="tx2"/>
                </a:solidFill>
              </a:rPr>
              <a:t>ом. При  дефицитном  бюджете  растет долг и (или) снижаются остатки.</a:t>
            </a: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800">
              <a:solidFill>
                <a:schemeClr val="tx2"/>
              </a:solidFill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tx2"/>
                </a:solidFill>
              </a:rPr>
              <a:t>Превышение доходов над расходами образует </a:t>
            </a:r>
            <a:r>
              <a:rPr lang="ru-RU" sz="1800" b="1">
                <a:solidFill>
                  <a:schemeClr val="tx2"/>
                </a:solidFill>
              </a:rPr>
              <a:t>ПРОФИЦИТ</a:t>
            </a:r>
            <a:r>
              <a:rPr lang="ru-RU" sz="1800">
                <a:solidFill>
                  <a:schemeClr val="tx2"/>
                </a:solidFill>
              </a:rPr>
              <a:t>. </a:t>
            </a: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800">
                <a:solidFill>
                  <a:schemeClr val="tx2"/>
                </a:solidFill>
              </a:rPr>
              <a:t>При профицитном бюджете снижается долг и (или) растут остатки</a:t>
            </a:r>
            <a:r>
              <a:rPr lang="ru-RU" sz="1800" i="1">
                <a:solidFill>
                  <a:schemeClr val="tx2"/>
                </a:solidFill>
              </a:rPr>
              <a:t>.</a:t>
            </a:r>
            <a:endParaRPr lang="ru-RU" sz="1800" b="1" i="1">
              <a:solidFill>
                <a:schemeClr val="tx2"/>
              </a:solidFill>
            </a:endParaRPr>
          </a:p>
        </p:txBody>
      </p:sp>
      <p:pic>
        <p:nvPicPr>
          <p:cNvPr id="15366" name="Picture 5" descr="сбалансированнос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420938"/>
            <a:ext cx="1873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0" y="908050"/>
            <a:ext cx="3395663" cy="41910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68313" y="2133600"/>
          <a:ext cx="8229600" cy="2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1987160"/>
                <a:gridCol w="1217404"/>
                <a:gridCol w="1217404"/>
                <a:gridCol w="1193031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«Формирование комфортной городской среды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1 369,8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1 369,8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Национальный проект «Демография»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«Финансовая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семей при рождении детей»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3 072,2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3 072,2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915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200" smtClean="0">
                <a:latin typeface="Times New Roman" pitchFamily="18" charset="0"/>
              </a:rPr>
              <a:t>Структура муниципального долга района</a:t>
            </a:r>
          </a:p>
        </p:txBody>
      </p:sp>
      <p:graphicFrame>
        <p:nvGraphicFramePr>
          <p:cNvPr id="57421" name="Group 77"/>
          <p:cNvGraphicFramePr>
            <a:graphicFrameLocks noGrp="1"/>
          </p:cNvGraphicFramePr>
          <p:nvPr>
            <p:ph idx="4294967295"/>
          </p:nvPr>
        </p:nvGraphicFramePr>
        <p:xfrm>
          <a:off x="1116013" y="1341438"/>
          <a:ext cx="6481762" cy="3444875"/>
        </p:xfrm>
        <a:graphic>
          <a:graphicData uri="http://schemas.openxmlformats.org/drawingml/2006/table">
            <a:tbl>
              <a:tblPr/>
              <a:tblGrid>
                <a:gridCol w="2511425"/>
                <a:gridCol w="973137"/>
                <a:gridCol w="971550"/>
                <a:gridCol w="971550"/>
                <a:gridCol w="1054100"/>
              </a:tblGrid>
              <a:tr h="2921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Долговые обязательства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01.01.2021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 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31.12.2022г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муниципального долга к утвержденному объему доходов, за искл.безвозмездных поступлений,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1" name="Rectangle 461"/>
          <p:cNvSpPr>
            <a:spLocks noChangeArrowheads="1"/>
          </p:cNvSpPr>
          <p:nvPr/>
        </p:nvSpPr>
        <p:spPr bwMode="auto">
          <a:xfrm>
            <a:off x="179388" y="5229225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Предельный объем муниципального долга соответствует требованию пункта 3 статьи 107 Бюджетного Кодекса Российской Федерации. </a:t>
            </a:r>
          </a:p>
          <a:p>
            <a:r>
              <a:rPr lang="ru-RU" sz="1200"/>
              <a:t>Верхний предел муниципального долга ,в том числе верхний предел долга по муниципальным гарантиям соответствует требованию установленному пунктом 6 статьи 107 Бюджетного Кодекса Российской Федерации.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268538" y="4076700"/>
            <a:ext cx="5472112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Адрес: 162 400 Вологодская обл., п. Чагода,   </a:t>
            </a:r>
          </a:p>
          <a:p>
            <a:pPr>
              <a:buFont typeface="Arial" charset="0"/>
              <a:buNone/>
              <a:defRPr/>
            </a:pPr>
            <a:r>
              <a:rPr lang="ru-RU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         ул.  Стекольщиков, д. 3</a:t>
            </a:r>
          </a:p>
          <a:p>
            <a:pPr>
              <a:buFont typeface="Arial" charset="0"/>
              <a:buNone/>
              <a:defRPr/>
            </a:pPr>
            <a:r>
              <a:rPr lang="ru-RU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Телефон: 8 (817-41) 2-11-97</a:t>
            </a:r>
          </a:p>
          <a:p>
            <a:pPr>
              <a:buFont typeface="Arial" charset="0"/>
              <a:buNone/>
              <a:defRPr/>
            </a:pPr>
            <a:r>
              <a:rPr lang="ru-RU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Е-</a:t>
            </a:r>
            <a:r>
              <a:rPr lang="en-US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mail</a:t>
            </a:r>
            <a:r>
              <a:rPr lang="ru-RU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: 22</a:t>
            </a:r>
            <a:r>
              <a:rPr lang="en-US" sz="200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finupr22@rambler.ru</a:t>
            </a:r>
            <a:endParaRPr lang="ru-RU" sz="2000" smtClean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5058" name="WordArt 6"/>
          <p:cNvSpPr>
            <a:spLocks noChangeArrowheads="1" noChangeShapeType="1" noTextEdit="1"/>
          </p:cNvSpPr>
          <p:nvPr/>
        </p:nvSpPr>
        <p:spPr bwMode="auto">
          <a:xfrm>
            <a:off x="2339975" y="1268413"/>
            <a:ext cx="4679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Контактная информация</a:t>
            </a:r>
          </a:p>
        </p:txBody>
      </p:sp>
      <p:sp>
        <p:nvSpPr>
          <p:cNvPr id="45059" name="WordArt 7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755967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«БЮДЖЕТ ДЛЯ ГРАЖДАН»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подготовлен финансовым управлением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Чагодощенского муниципального района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29600" cy="719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Чагодощенского муниципального района</a:t>
            </a:r>
          </a:p>
        </p:txBody>
      </p:sp>
      <p:graphicFrame>
        <p:nvGraphicFramePr>
          <p:cNvPr id="16466" name="Group 82"/>
          <p:cNvGraphicFramePr>
            <a:graphicFrameLocks noGrp="1"/>
          </p:cNvGraphicFramePr>
          <p:nvPr/>
        </p:nvGraphicFramePr>
        <p:xfrm>
          <a:off x="323850" y="1557338"/>
          <a:ext cx="8424863" cy="4114800"/>
        </p:xfrm>
        <a:graphic>
          <a:graphicData uri="http://schemas.openxmlformats.org/drawingml/2006/table">
            <a:tbl>
              <a:tblPr/>
              <a:tblGrid>
                <a:gridCol w="4587875"/>
                <a:gridCol w="1377950"/>
                <a:gridCol w="1227138"/>
                <a:gridCol w="12319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292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организаций (млн. 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6 573,7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7 679,1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116,8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отгруженной продукции (млн. 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4 054,9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6 142,4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151,5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(тыс. руб.)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894 178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386 849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(тыс. 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1 759 539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1 808 789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102,8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жилых домов, тыс.кв.м. общей площади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76,3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 (руб.)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42 620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47 850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112,2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зарегистрированных безработных,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80,0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Демография,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Количество родившихся,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113,0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Количество умерших,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476250"/>
            <a:ext cx="7402512" cy="936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  </a:t>
            </a: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Этапы бюджетного процесса</a:t>
            </a:r>
          </a:p>
        </p:txBody>
      </p:sp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268413"/>
            <a:ext cx="60086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31321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205038"/>
            <a:ext cx="60848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8275"/>
            <a:ext cx="31321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5734050"/>
            <a:ext cx="61277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805488"/>
            <a:ext cx="3132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3225" y="4076700"/>
            <a:ext cx="60928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08500"/>
            <a:ext cx="31321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692150"/>
            <a:ext cx="8229600" cy="936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Основные параметры исполнения бюджета </a:t>
            </a:r>
            <a:b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Чагодощенского муниципального района </a:t>
            </a:r>
            <a:b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за 2021-2022 гг., (тыс. руб.)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>
            <p:ph idx="4294967295"/>
          </p:nvPr>
        </p:nvGraphicFramePr>
        <p:xfrm>
          <a:off x="395288" y="1989138"/>
          <a:ext cx="8424862" cy="3946525"/>
        </p:xfrm>
        <a:graphic>
          <a:graphicData uri="http://schemas.openxmlformats.org/drawingml/2006/table">
            <a:tbl>
              <a:tblPr/>
              <a:tblGrid>
                <a:gridCol w="2660650"/>
                <a:gridCol w="1154112"/>
                <a:gridCol w="1054100"/>
                <a:gridCol w="1136650"/>
                <a:gridCol w="1163638"/>
                <a:gridCol w="1255712"/>
              </a:tblGrid>
              <a:tr h="935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2021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2022(факт)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2022 г.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625 543,1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590 729,4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596 187,1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-29 356,0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5 457,7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 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(налоговые и неналоговые)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146 389,0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153 768,0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164 943,5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18 554,5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11 175,5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479 154,1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436 961,4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431 243,6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-47 910,5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-5 717,8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615 317,1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611 044,1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604 886,7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- 10 430,4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-6 157,4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10 226,0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-20 314,7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-8 699,6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1042988" y="765175"/>
            <a:ext cx="6334125" cy="584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solidFill>
                  <a:schemeClr val="tx2"/>
                </a:solidFill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323850" y="1223963"/>
            <a:ext cx="79930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u="sng">
                <a:solidFill>
                  <a:schemeClr val="tx2"/>
                </a:solidFill>
                <a:cs typeface="Times New Roman" pitchFamily="18" charset="0"/>
              </a:rPr>
              <a:t>Доходы бюджета</a:t>
            </a:r>
            <a:r>
              <a:rPr lang="ru-RU" sz="16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6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800">
                <a:solidFill>
                  <a:schemeClr val="tx2"/>
                </a:solidFill>
                <a:cs typeface="Times New Roman" pitchFamily="18" charset="0"/>
              </a:rPr>
              <a:t>это денежные средства, поступающие в безвозмездном и безвозвратном порядке соответствии с законодательством РФ.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916238" y="1989138"/>
            <a:ext cx="3311525" cy="1223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600" b="1"/>
              <a:t>Доходы бюджета</a:t>
            </a:r>
            <a:endParaRPr lang="ru-RU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356100" y="3284538"/>
            <a:ext cx="647700" cy="1008062"/>
          </a:xfrm>
          <a:prstGeom prst="downArrow">
            <a:avLst>
              <a:gd name="adj1" fmla="val 50000"/>
              <a:gd name="adj2" fmla="val 38909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 rot="1678190">
            <a:off x="1187450" y="2205038"/>
            <a:ext cx="1168400" cy="2179637"/>
          </a:xfrm>
          <a:prstGeom prst="curvedRightArrow">
            <a:avLst>
              <a:gd name="adj1" fmla="val 33769"/>
              <a:gd name="adj2" fmla="val 74620"/>
              <a:gd name="adj3" fmla="val 3333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 rot="-1842721">
            <a:off x="6877050" y="2133600"/>
            <a:ext cx="1033463" cy="2376488"/>
          </a:xfrm>
          <a:prstGeom prst="curvedLeftArrow">
            <a:avLst>
              <a:gd name="adj1" fmla="val 45991"/>
              <a:gd name="adj2" fmla="val 91982"/>
              <a:gd name="adj3" fmla="val 50764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395288" y="4365625"/>
            <a:ext cx="2663825" cy="2087563"/>
          </a:xfrm>
          <a:prstGeom prst="hexagon">
            <a:avLst>
              <a:gd name="adj" fmla="val 31901"/>
              <a:gd name="vf" fmla="val 115470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/>
              <a:t>Налоговые доходы –</a:t>
            </a:r>
            <a:r>
              <a:rPr lang="ru-RU" sz="1600"/>
              <a:t> </a:t>
            </a:r>
            <a:r>
              <a:rPr lang="ru-RU" sz="1200"/>
              <a:t>поступления в бюджет от уплаты налогов,</a:t>
            </a:r>
            <a:r>
              <a:rPr lang="ru-RU" sz="1600"/>
              <a:t> </a:t>
            </a:r>
            <a:r>
              <a:rPr lang="ru-RU" sz="1200"/>
              <a:t>установленных Налоговым законодательством РФ</a:t>
            </a:r>
            <a:endParaRPr lang="ru-RU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3203575" y="4365625"/>
            <a:ext cx="2879725" cy="2097088"/>
          </a:xfrm>
          <a:prstGeom prst="hexagon">
            <a:avLst>
              <a:gd name="adj" fmla="val 34330"/>
              <a:gd name="vf" fmla="val 115470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/>
              <a:t>Неналоговые доходы – </a:t>
            </a:r>
            <a:r>
              <a:rPr lang="ru-RU" sz="1200" b="1"/>
              <a:t> </a:t>
            </a:r>
            <a:r>
              <a:rPr lang="ru-RU" sz="1200"/>
              <a:t>поступления от уплаты пошлин и сборов, установленных законодательством РФ и штрафов за нарушение законодательства</a:t>
            </a:r>
            <a:endParaRPr lang="ru-RU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6156325" y="4437063"/>
            <a:ext cx="2663825" cy="1989137"/>
          </a:xfrm>
          <a:prstGeom prst="hexagon">
            <a:avLst>
              <a:gd name="adj" fmla="val 33480"/>
              <a:gd name="vf" fmla="val 11547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/>
              <a:t>Безвозмездные поступления –</a:t>
            </a:r>
            <a:r>
              <a:rPr lang="ru-RU" sz="1600"/>
              <a:t>  </a:t>
            </a:r>
            <a:r>
              <a:rPr lang="ru-RU" sz="1200"/>
              <a:t>финансовая помощь из бюджетов других уровней (межбюджетные трансферты)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6921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Доходы бюджета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Чагодощенского муниципального района по доходам 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за 2021-2022 гг. (тыс. руб.)</a:t>
            </a:r>
          </a:p>
        </p:txBody>
      </p:sp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323850" y="2349500"/>
            <a:ext cx="28813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05038"/>
            <a:ext cx="450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05038"/>
            <a:ext cx="539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700213"/>
            <a:ext cx="532765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32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3429000"/>
            <a:ext cx="1368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549275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solidFill>
                  <a:srgbClr val="003399"/>
                </a:solidFill>
                <a:latin typeface="Times New Roman" pitchFamily="18" charset="0"/>
              </a:rPr>
              <a:t>Структура собственных доходов </a:t>
            </a:r>
            <a:br>
              <a:rPr lang="ru-RU" sz="2000" b="1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3399"/>
                </a:solidFill>
                <a:latin typeface="Times New Roman" pitchFamily="18" charset="0"/>
              </a:rPr>
              <a:t>Чагодощенского муниципального района 2021-2022 гг.</a:t>
            </a:r>
          </a:p>
        </p:txBody>
      </p:sp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1052513"/>
            <a:ext cx="5472113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052513"/>
            <a:ext cx="56165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149725"/>
            <a:ext cx="3600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3514</Words>
  <Application>Microsoft Office PowerPoint</Application>
  <PresentationFormat>Экран (4:3)</PresentationFormat>
  <Paragraphs>983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32</vt:i4>
      </vt:variant>
    </vt:vector>
  </HeadingPairs>
  <TitlesOfParts>
    <vt:vector size="50" baseType="lpstr">
      <vt:lpstr>Times New Roman</vt:lpstr>
      <vt:lpstr>Arial</vt:lpstr>
      <vt:lpstr>Calibri</vt:lpstr>
      <vt:lpstr>Monotype Corsiva</vt:lpstr>
      <vt:lpstr>Bookman Old Style</vt:lpstr>
      <vt:lpstr>Book Antiqua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Основные показатели социально-экономического развития  Чагодощенского муниципального района</vt:lpstr>
      <vt:lpstr>  Этапы бюджетного процесса</vt:lpstr>
      <vt:lpstr>Основные параметры исполнения бюджета  Чагодощенского муниципального района  за 2021-2022 гг., (тыс. руб.)</vt:lpstr>
      <vt:lpstr>Слайд 7</vt:lpstr>
      <vt:lpstr>Доходы бюджета Чагодощенского муниципального района по доходам  за 2021-2022 гг. (тыс. руб.)</vt:lpstr>
      <vt:lpstr>Структура собственных доходов  Чагодощенского муниципального района 2021-2022 гг.</vt:lpstr>
      <vt:lpstr>Безвозмездные поступления  за 2021-2022 гг. (тыс. руб.)</vt:lpstr>
      <vt:lpstr>Слайд 11</vt:lpstr>
      <vt:lpstr>Расходы бюджета Чагодощенского муниципального района на общегосударственные вопросы за 2022 год (тыс.руб)</vt:lpstr>
      <vt:lpstr>Расходы бюджета Чагодощенского муниципального района на национальную безопасность и правоохранительную деятельность за 2022 год</vt:lpstr>
      <vt:lpstr>Расходы бюджета Чагодощенского муниципального района по отрасли «Национальная экономика» за 2022 год (тыс. руб.)</vt:lpstr>
      <vt:lpstr>Расходы бюджета Чагодощенского муниципального района на жилищно-коммунальное хозяйство в 2022 году (тыс. руб.)</vt:lpstr>
      <vt:lpstr>Продолжение таблицы</vt:lpstr>
      <vt:lpstr>Расходы бюджета Чагодощенского муниципального района     на охрану окружающей среды в 2022 году (тыс. руб.)</vt:lpstr>
      <vt:lpstr>Расходы бюджета Чагодощенского муниципального района на отрасль "Образование" в 2022 году (тыс. руб.)</vt:lpstr>
      <vt:lpstr>Продолжение таблицы</vt:lpstr>
      <vt:lpstr>Слайд 20</vt:lpstr>
      <vt:lpstr>Расходы бюджета Чагодощенского муниципального района на культуру и кинематографию в 2022 году (тыс. руб.)</vt:lpstr>
      <vt:lpstr>Расходы бюджета Чагодощенского муниципального района на здравоохранение за 2022 год (тыс.руб.)</vt:lpstr>
      <vt:lpstr>Расходы бюджета Чагодощенского муниципального района на социальное обеспечение за 2022 год (тыс. руб.)</vt:lpstr>
      <vt:lpstr>Продолжение таблицы</vt:lpstr>
      <vt:lpstr>Расходы бюджета Чагодощенского муниципального района на физическую культуру и спорт за 2022 год (тыс. руб.)</vt:lpstr>
      <vt:lpstr>Межбюджетные трансферты, передаваемые с уровня района на уровень сельских поселений в 2022 году (тыс. руб.)</vt:lpstr>
      <vt:lpstr>Сведения о расходах  бюджета  Чагодощенского муниципального района по муниципальным  программам  за 2022 год (тыс. руб.)</vt:lpstr>
      <vt:lpstr>Продолжение таблицы</vt:lpstr>
      <vt:lpstr>Расходы бюджета района на реализацию  НАЦИОНАЛЬНЫХ ПРОЕКТОВ</vt:lpstr>
      <vt:lpstr>Продолжение таблицы</vt:lpstr>
      <vt:lpstr>Структура муниципального долга района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ira</cp:lastModifiedBy>
  <cp:revision>366</cp:revision>
  <cp:lastPrinted>2021-02-16T12:12:50Z</cp:lastPrinted>
  <dcterms:created xsi:type="dcterms:W3CDTF">2014-06-24T15:51:35Z</dcterms:created>
  <dcterms:modified xsi:type="dcterms:W3CDTF">2023-05-04T05:34:25Z</dcterms:modified>
</cp:coreProperties>
</file>